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8"/>
  </p:notesMasterIdLst>
  <p:handoutMasterIdLst>
    <p:handoutMasterId r:id="rId19"/>
  </p:handoutMasterIdLst>
  <p:sldIdLst>
    <p:sldId id="274" r:id="rId2"/>
    <p:sldId id="275" r:id="rId3"/>
    <p:sldId id="279" r:id="rId4"/>
    <p:sldId id="293" r:id="rId5"/>
    <p:sldId id="280" r:id="rId6"/>
    <p:sldId id="295" r:id="rId7"/>
    <p:sldId id="288" r:id="rId8"/>
    <p:sldId id="291" r:id="rId9"/>
    <p:sldId id="287" r:id="rId10"/>
    <p:sldId id="296" r:id="rId11"/>
    <p:sldId id="297" r:id="rId12"/>
    <p:sldId id="298" r:id="rId13"/>
    <p:sldId id="282" r:id="rId14"/>
    <p:sldId id="283" r:id="rId15"/>
    <p:sldId id="284" r:id="rId16"/>
    <p:sldId id="289" r:id="rId17"/>
  </p:sldIdLst>
  <p:sldSz cx="10150475" cy="7589838"/>
  <p:notesSz cx="6858000" cy="9144000"/>
  <p:defaultTextStyle>
    <a:defPPr>
      <a:defRPr lang="en-US"/>
    </a:defPPr>
    <a:lvl1pPr algn="l" rtl="0" eaLnBrk="0" fontAlgn="base" hangingPunct="0">
      <a:spcBef>
        <a:spcPct val="0"/>
      </a:spcBef>
      <a:spcAft>
        <a:spcPct val="0"/>
      </a:spcAft>
      <a:defRPr sz="1600" kern="1200">
        <a:solidFill>
          <a:schemeClr val="tx1"/>
        </a:solidFill>
        <a:latin typeface="Lucida Console" panose="020B0609040504020204" pitchFamily="49" charset="0"/>
        <a:ea typeface="+mn-ea"/>
        <a:cs typeface="+mn-cs"/>
      </a:defRPr>
    </a:lvl1pPr>
    <a:lvl2pPr marL="457200" algn="l" rtl="0" eaLnBrk="0" fontAlgn="base" hangingPunct="0">
      <a:spcBef>
        <a:spcPct val="0"/>
      </a:spcBef>
      <a:spcAft>
        <a:spcPct val="0"/>
      </a:spcAft>
      <a:defRPr sz="1600" kern="1200">
        <a:solidFill>
          <a:schemeClr val="tx1"/>
        </a:solidFill>
        <a:latin typeface="Lucida Console" panose="020B0609040504020204" pitchFamily="49" charset="0"/>
        <a:ea typeface="+mn-ea"/>
        <a:cs typeface="+mn-cs"/>
      </a:defRPr>
    </a:lvl2pPr>
    <a:lvl3pPr marL="914400" algn="l" rtl="0" eaLnBrk="0" fontAlgn="base" hangingPunct="0">
      <a:spcBef>
        <a:spcPct val="0"/>
      </a:spcBef>
      <a:spcAft>
        <a:spcPct val="0"/>
      </a:spcAft>
      <a:defRPr sz="1600" kern="1200">
        <a:solidFill>
          <a:schemeClr val="tx1"/>
        </a:solidFill>
        <a:latin typeface="Lucida Console" panose="020B0609040504020204" pitchFamily="49" charset="0"/>
        <a:ea typeface="+mn-ea"/>
        <a:cs typeface="+mn-cs"/>
      </a:defRPr>
    </a:lvl3pPr>
    <a:lvl4pPr marL="1371600" algn="l" rtl="0" eaLnBrk="0" fontAlgn="base" hangingPunct="0">
      <a:spcBef>
        <a:spcPct val="0"/>
      </a:spcBef>
      <a:spcAft>
        <a:spcPct val="0"/>
      </a:spcAft>
      <a:defRPr sz="1600" kern="1200">
        <a:solidFill>
          <a:schemeClr val="tx1"/>
        </a:solidFill>
        <a:latin typeface="Lucida Console" panose="020B0609040504020204" pitchFamily="49" charset="0"/>
        <a:ea typeface="+mn-ea"/>
        <a:cs typeface="+mn-cs"/>
      </a:defRPr>
    </a:lvl4pPr>
    <a:lvl5pPr marL="1828800" algn="l" rtl="0" eaLnBrk="0" fontAlgn="base" hangingPunct="0">
      <a:spcBef>
        <a:spcPct val="0"/>
      </a:spcBef>
      <a:spcAft>
        <a:spcPct val="0"/>
      </a:spcAft>
      <a:defRPr sz="1600" kern="1200">
        <a:solidFill>
          <a:schemeClr val="tx1"/>
        </a:solidFill>
        <a:latin typeface="Lucida Console" panose="020B0609040504020204" pitchFamily="49" charset="0"/>
        <a:ea typeface="+mn-ea"/>
        <a:cs typeface="+mn-cs"/>
      </a:defRPr>
    </a:lvl5pPr>
    <a:lvl6pPr marL="2286000" algn="l" defTabSz="914400" rtl="0" eaLnBrk="1" latinLnBrk="0" hangingPunct="1">
      <a:defRPr sz="1600" kern="1200">
        <a:solidFill>
          <a:schemeClr val="tx1"/>
        </a:solidFill>
        <a:latin typeface="Lucida Console" panose="020B0609040504020204" pitchFamily="49" charset="0"/>
        <a:ea typeface="+mn-ea"/>
        <a:cs typeface="+mn-cs"/>
      </a:defRPr>
    </a:lvl6pPr>
    <a:lvl7pPr marL="2743200" algn="l" defTabSz="914400" rtl="0" eaLnBrk="1" latinLnBrk="0" hangingPunct="1">
      <a:defRPr sz="1600" kern="1200">
        <a:solidFill>
          <a:schemeClr val="tx1"/>
        </a:solidFill>
        <a:latin typeface="Lucida Console" panose="020B0609040504020204" pitchFamily="49" charset="0"/>
        <a:ea typeface="+mn-ea"/>
        <a:cs typeface="+mn-cs"/>
      </a:defRPr>
    </a:lvl7pPr>
    <a:lvl8pPr marL="3200400" algn="l" defTabSz="914400" rtl="0" eaLnBrk="1" latinLnBrk="0" hangingPunct="1">
      <a:defRPr sz="1600" kern="1200">
        <a:solidFill>
          <a:schemeClr val="tx1"/>
        </a:solidFill>
        <a:latin typeface="Lucida Console" panose="020B0609040504020204" pitchFamily="49" charset="0"/>
        <a:ea typeface="+mn-ea"/>
        <a:cs typeface="+mn-cs"/>
      </a:defRPr>
    </a:lvl8pPr>
    <a:lvl9pPr marL="3657600" algn="l" defTabSz="914400" rtl="0" eaLnBrk="1" latinLnBrk="0" hangingPunct="1">
      <a:defRPr sz="1600" kern="1200">
        <a:solidFill>
          <a:schemeClr val="tx1"/>
        </a:solidFill>
        <a:latin typeface="Lucida Console" panose="020B0609040504020204" pitchFamily="49" charset="0"/>
        <a:ea typeface="+mn-ea"/>
        <a:cs typeface="+mn-cs"/>
      </a:defRPr>
    </a:lvl9pPr>
  </p:defaultTextStyle>
  <p:extLst>
    <p:ext uri="{EFAFB233-063F-42B5-8137-9DF3F51BA10A}">
      <p15:sldGuideLst xmlns:p15="http://schemas.microsoft.com/office/powerpoint/2012/main">
        <p15:guide id="1" orient="horz" pos="2390">
          <p15:clr>
            <a:srgbClr val="A4A3A4"/>
          </p15:clr>
        </p15:guide>
        <p15:guide id="2" pos="319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C4C7"/>
    <a:srgbClr val="8FE2FF"/>
    <a:srgbClr val="0EBA78"/>
    <a:srgbClr val="248FA4"/>
    <a:srgbClr val="0000C8"/>
    <a:srgbClr val="8B8BFF"/>
    <a:srgbClr val="FF33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01" autoAdjust="0"/>
    <p:restoredTop sz="93783" autoAdjust="0"/>
  </p:normalViewPr>
  <p:slideViewPr>
    <p:cSldViewPr>
      <p:cViewPr varScale="1">
        <p:scale>
          <a:sx n="93" d="100"/>
          <a:sy n="93" d="100"/>
        </p:scale>
        <p:origin x="1404" y="72"/>
      </p:cViewPr>
      <p:guideLst>
        <p:guide orient="horz" pos="2390"/>
        <p:guide pos="319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966D4D82-C9CF-464C-980F-54483BDCD61C}" type="datetimeFigureOut">
              <a:rPr lang="en-US"/>
              <a:pPr>
                <a:defRPr/>
              </a:pPr>
              <a:t>8/25/2019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C3A6CE6B-3F37-4D3B-9CD1-87A8475B74F3}" type="slidenum">
              <a:rPr lang="en-US"/>
              <a:pPr/>
              <a:t>‹#›</a:t>
            </a:fld>
            <a:endParaRPr lang="en-US"/>
          </a:p>
        </p:txBody>
      </p:sp>
    </p:spTree>
    <p:extLst>
      <p:ext uri="{BB962C8B-B14F-4D97-AF65-F5344CB8AC3E}">
        <p14:creationId xmlns:p14="http://schemas.microsoft.com/office/powerpoint/2010/main" val="29090639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7577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36650" y="685800"/>
            <a:ext cx="45847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8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578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7578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4A07CA0-1A27-4BCF-8EFE-A99C070F2222}" type="slidenum">
              <a:rPr lang="en-US"/>
              <a:pPr/>
              <a:t>‹#›</a:t>
            </a:fld>
            <a:endParaRPr lang="en-US"/>
          </a:p>
        </p:txBody>
      </p:sp>
    </p:spTree>
    <p:extLst>
      <p:ext uri="{BB962C8B-B14F-4D97-AF65-F5344CB8AC3E}">
        <p14:creationId xmlns:p14="http://schemas.microsoft.com/office/powerpoint/2010/main" val="206511050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Lucida Console" pitchFamily="49" charset="0"/>
        <a:ea typeface="+mn-ea"/>
        <a:cs typeface="+mn-cs"/>
      </a:defRPr>
    </a:lvl1pPr>
    <a:lvl2pPr marL="457200" algn="l" rtl="0" eaLnBrk="0" fontAlgn="base" hangingPunct="0">
      <a:spcBef>
        <a:spcPct val="30000"/>
      </a:spcBef>
      <a:spcAft>
        <a:spcPct val="0"/>
      </a:spcAft>
      <a:defRPr sz="1200" kern="1200">
        <a:solidFill>
          <a:schemeClr val="tx1"/>
        </a:solidFill>
        <a:latin typeface="Lucida Console" pitchFamily="49" charset="0"/>
        <a:ea typeface="+mn-ea"/>
        <a:cs typeface="+mn-cs"/>
      </a:defRPr>
    </a:lvl2pPr>
    <a:lvl3pPr marL="914400" algn="l" rtl="0" eaLnBrk="0" fontAlgn="base" hangingPunct="0">
      <a:spcBef>
        <a:spcPct val="30000"/>
      </a:spcBef>
      <a:spcAft>
        <a:spcPct val="0"/>
      </a:spcAft>
      <a:defRPr sz="1200" kern="1200">
        <a:solidFill>
          <a:schemeClr val="tx1"/>
        </a:solidFill>
        <a:latin typeface="Lucida Console" pitchFamily="49" charset="0"/>
        <a:ea typeface="+mn-ea"/>
        <a:cs typeface="+mn-cs"/>
      </a:defRPr>
    </a:lvl3pPr>
    <a:lvl4pPr marL="1371600" algn="l" rtl="0" eaLnBrk="0" fontAlgn="base" hangingPunct="0">
      <a:spcBef>
        <a:spcPct val="30000"/>
      </a:spcBef>
      <a:spcAft>
        <a:spcPct val="0"/>
      </a:spcAft>
      <a:defRPr sz="1200" kern="1200">
        <a:solidFill>
          <a:schemeClr val="tx1"/>
        </a:solidFill>
        <a:latin typeface="Lucida Console" pitchFamily="49" charset="0"/>
        <a:ea typeface="+mn-ea"/>
        <a:cs typeface="+mn-cs"/>
      </a:defRPr>
    </a:lvl4pPr>
    <a:lvl5pPr marL="1828800" algn="l" rtl="0" eaLnBrk="0" fontAlgn="base" hangingPunct="0">
      <a:spcBef>
        <a:spcPct val="30000"/>
      </a:spcBef>
      <a:spcAft>
        <a:spcPct val="0"/>
      </a:spcAft>
      <a:defRPr sz="1200" kern="1200">
        <a:solidFill>
          <a:schemeClr val="tx1"/>
        </a:solidFill>
        <a:latin typeface="Lucida Console" pitchFamily="49"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04800" y="609600"/>
            <a:ext cx="9144000" cy="1265238"/>
          </a:xfrm>
        </p:spPr>
        <p:txBody>
          <a:bodyPr/>
          <a:lstStyle>
            <a:lvl1pPr>
              <a:defRPr sz="4400"/>
            </a:lvl1pPr>
          </a:lstStyle>
          <a:p>
            <a:r>
              <a:rPr lang="en-US"/>
              <a:t>Click to edit Master title style</a:t>
            </a:r>
          </a:p>
        </p:txBody>
      </p:sp>
      <p:sp>
        <p:nvSpPr>
          <p:cNvPr id="2051" name="Rectangle 3"/>
          <p:cNvSpPr>
            <a:spLocks noGrp="1" noChangeArrowheads="1"/>
          </p:cNvSpPr>
          <p:nvPr>
            <p:ph type="subTitle" idx="1"/>
          </p:nvPr>
        </p:nvSpPr>
        <p:spPr>
          <a:xfrm>
            <a:off x="228600" y="3048000"/>
            <a:ext cx="6324600" cy="673100"/>
          </a:xfrm>
        </p:spPr>
        <p:txBody>
          <a:bodyPr/>
          <a:lstStyle>
            <a:lvl1pPr marL="0" indent="0">
              <a:buFontTx/>
              <a:buNone/>
              <a:defRPr/>
            </a:lvl1pPr>
          </a:lstStyle>
          <a:p>
            <a:r>
              <a:rPr lang="en-US"/>
              <a:t>Click to edit Master subtitle style</a:t>
            </a:r>
          </a:p>
        </p:txBody>
      </p:sp>
    </p:spTree>
    <p:extLst>
      <p:ext uri="{BB962C8B-B14F-4D97-AF65-F5344CB8AC3E}">
        <p14:creationId xmlns:p14="http://schemas.microsoft.com/office/powerpoint/2010/main" val="364410799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4677677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12050" y="152400"/>
            <a:ext cx="2438400" cy="6553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96850" y="152400"/>
            <a:ext cx="7162800" cy="6553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937806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3"/>
          <p:cNvSpPr/>
          <p:nvPr userDrawn="1"/>
        </p:nvSpPr>
        <p:spPr bwMode="auto">
          <a:xfrm>
            <a:off x="5380037" y="7300119"/>
            <a:ext cx="4770438" cy="289719"/>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Lucida Console" pitchFamily="49" charset="0"/>
            </a:endParaRPr>
          </a:p>
        </p:txBody>
      </p:sp>
    </p:spTree>
    <p:extLst>
      <p:ext uri="{BB962C8B-B14F-4D97-AF65-F5344CB8AC3E}">
        <p14:creationId xmlns:p14="http://schemas.microsoft.com/office/powerpoint/2010/main" val="280060259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01688" y="4876800"/>
            <a:ext cx="8628062" cy="150812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801688" y="3216275"/>
            <a:ext cx="8628062" cy="166052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68232915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96850" y="1828800"/>
            <a:ext cx="48006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9850" y="1828800"/>
            <a:ext cx="48006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1621201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8000" y="303213"/>
            <a:ext cx="9134475" cy="126523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8000" y="1698625"/>
            <a:ext cx="4484688" cy="7080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8000" y="2406650"/>
            <a:ext cx="4484688" cy="43735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56200" y="1698625"/>
            <a:ext cx="4486275" cy="7080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56200" y="2406650"/>
            <a:ext cx="4486275" cy="43735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9704631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87346908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597740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0" y="301625"/>
            <a:ext cx="3338513" cy="12858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68750" y="301625"/>
            <a:ext cx="5673725" cy="64785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8000" y="1587500"/>
            <a:ext cx="3338513" cy="51927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51594940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89138" y="5313363"/>
            <a:ext cx="6091237" cy="62706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89138" y="677863"/>
            <a:ext cx="6091237" cy="455453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989138" y="5940425"/>
            <a:ext cx="6091237" cy="8905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54564418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152400"/>
            <a:ext cx="8153400"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370" tIns="50685" rIns="101370" bIns="50685"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96850" y="1828800"/>
            <a:ext cx="9753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370" tIns="50685" rIns="101370" bIns="5068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171450" y="6915150"/>
            <a:ext cx="2114550" cy="506413"/>
          </a:xfrm>
          <a:prstGeom prst="rect">
            <a:avLst/>
          </a:prstGeom>
          <a:noFill/>
          <a:ln w="9525">
            <a:noFill/>
            <a:miter lim="800000"/>
            <a:headEnd/>
            <a:tailEnd/>
          </a:ln>
          <a:effectLst/>
        </p:spPr>
        <p:txBody>
          <a:bodyPr vert="horz" wrap="square" lIns="101370" tIns="50685" rIns="101370" bIns="50685"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505200" y="6915150"/>
            <a:ext cx="3213100" cy="506413"/>
          </a:xfrm>
          <a:prstGeom prst="rect">
            <a:avLst/>
          </a:prstGeom>
          <a:noFill/>
          <a:ln w="9525">
            <a:noFill/>
            <a:miter lim="800000"/>
            <a:headEnd/>
            <a:tailEnd/>
          </a:ln>
          <a:effectLst/>
        </p:spPr>
        <p:txBody>
          <a:bodyPr vert="horz" wrap="square" lIns="101370" tIns="50685" rIns="101370" bIns="50685"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7848600" y="6884988"/>
            <a:ext cx="2114550" cy="506412"/>
          </a:xfrm>
          <a:prstGeom prst="rect">
            <a:avLst/>
          </a:prstGeom>
          <a:noFill/>
          <a:ln w="9525">
            <a:noFill/>
            <a:miter lim="800000"/>
            <a:headEnd/>
            <a:tailEnd/>
          </a:ln>
          <a:effectLst/>
        </p:spPr>
        <p:txBody>
          <a:bodyPr vert="horz" wrap="square" lIns="101370" tIns="50685" rIns="101370" bIns="50685" numCol="1" anchor="t" anchorCtr="0" compatLnSpc="1">
            <a:prstTxWarp prst="textNoShape">
              <a:avLst/>
            </a:prstTxWarp>
          </a:bodyPr>
          <a:lstStyle>
            <a:lvl1pPr algn="r">
              <a:defRPr sz="1400"/>
            </a:lvl1pPr>
          </a:lstStyle>
          <a:p>
            <a:fld id="{544F7EC8-E7EF-4F8C-9AA3-345E126BA1B7}" type="slidenum">
              <a:rPr lang="en-US"/>
              <a:pPr/>
              <a:t>‹#›</a:t>
            </a:fld>
            <a:endParaRPr lang="en-US"/>
          </a:p>
        </p:txBody>
      </p:sp>
      <p:sp>
        <p:nvSpPr>
          <p:cNvPr id="8" name="Rectangle 6"/>
          <p:cNvSpPr txBox="1">
            <a:spLocks noChangeArrowheads="1"/>
          </p:cNvSpPr>
          <p:nvPr userDrawn="1"/>
        </p:nvSpPr>
        <p:spPr>
          <a:xfrm>
            <a:off x="5480843" y="7261123"/>
            <a:ext cx="4735513" cy="346869"/>
          </a:xfrm>
          <a:prstGeom prst="rect">
            <a:avLst/>
          </a:prstGeom>
          <a:ln/>
        </p:spPr>
        <p:txBody>
          <a:bodyPr/>
          <a:lstStyle>
            <a:defPPr>
              <a:defRPr lang="en-US"/>
            </a:defPPr>
            <a:lvl1pPr algn="l" rtl="0" eaLnBrk="0" fontAlgn="base" hangingPunct="0">
              <a:spcBef>
                <a:spcPct val="0"/>
              </a:spcBef>
              <a:spcAft>
                <a:spcPct val="0"/>
              </a:spcAft>
              <a:defRPr sz="1600" kern="1200">
                <a:solidFill>
                  <a:schemeClr val="tx1"/>
                </a:solidFill>
                <a:latin typeface="Lucida Console" panose="020B0609040504020204" pitchFamily="49" charset="0"/>
                <a:ea typeface="+mn-ea"/>
                <a:cs typeface="+mn-cs"/>
              </a:defRPr>
            </a:lvl1pPr>
            <a:lvl2pPr marL="457200" algn="l" rtl="0" eaLnBrk="0" fontAlgn="base" hangingPunct="0">
              <a:spcBef>
                <a:spcPct val="0"/>
              </a:spcBef>
              <a:spcAft>
                <a:spcPct val="0"/>
              </a:spcAft>
              <a:defRPr sz="1600" kern="1200">
                <a:solidFill>
                  <a:schemeClr val="tx1"/>
                </a:solidFill>
                <a:latin typeface="Lucida Console" panose="020B0609040504020204" pitchFamily="49" charset="0"/>
                <a:ea typeface="+mn-ea"/>
                <a:cs typeface="+mn-cs"/>
              </a:defRPr>
            </a:lvl2pPr>
            <a:lvl3pPr marL="914400" algn="l" rtl="0" eaLnBrk="0" fontAlgn="base" hangingPunct="0">
              <a:spcBef>
                <a:spcPct val="0"/>
              </a:spcBef>
              <a:spcAft>
                <a:spcPct val="0"/>
              </a:spcAft>
              <a:defRPr sz="1600" kern="1200">
                <a:solidFill>
                  <a:schemeClr val="tx1"/>
                </a:solidFill>
                <a:latin typeface="Lucida Console" panose="020B0609040504020204" pitchFamily="49" charset="0"/>
                <a:ea typeface="+mn-ea"/>
                <a:cs typeface="+mn-cs"/>
              </a:defRPr>
            </a:lvl3pPr>
            <a:lvl4pPr marL="1371600" algn="l" rtl="0" eaLnBrk="0" fontAlgn="base" hangingPunct="0">
              <a:spcBef>
                <a:spcPct val="0"/>
              </a:spcBef>
              <a:spcAft>
                <a:spcPct val="0"/>
              </a:spcAft>
              <a:defRPr sz="1600" kern="1200">
                <a:solidFill>
                  <a:schemeClr val="tx1"/>
                </a:solidFill>
                <a:latin typeface="Lucida Console" panose="020B0609040504020204" pitchFamily="49" charset="0"/>
                <a:ea typeface="+mn-ea"/>
                <a:cs typeface="+mn-cs"/>
              </a:defRPr>
            </a:lvl4pPr>
            <a:lvl5pPr marL="1828800" algn="l" rtl="0" eaLnBrk="0" fontAlgn="base" hangingPunct="0">
              <a:spcBef>
                <a:spcPct val="0"/>
              </a:spcBef>
              <a:spcAft>
                <a:spcPct val="0"/>
              </a:spcAft>
              <a:defRPr sz="1600" kern="1200">
                <a:solidFill>
                  <a:schemeClr val="tx1"/>
                </a:solidFill>
                <a:latin typeface="Lucida Console" panose="020B0609040504020204" pitchFamily="49" charset="0"/>
                <a:ea typeface="+mn-ea"/>
                <a:cs typeface="+mn-cs"/>
              </a:defRPr>
            </a:lvl5pPr>
            <a:lvl6pPr marL="2286000" algn="l" defTabSz="914400" rtl="0" eaLnBrk="1" latinLnBrk="0" hangingPunct="1">
              <a:defRPr sz="1600" kern="1200">
                <a:solidFill>
                  <a:schemeClr val="tx1"/>
                </a:solidFill>
                <a:latin typeface="Lucida Console" panose="020B0609040504020204" pitchFamily="49" charset="0"/>
                <a:ea typeface="+mn-ea"/>
                <a:cs typeface="+mn-cs"/>
              </a:defRPr>
            </a:lvl6pPr>
            <a:lvl7pPr marL="2743200" algn="l" defTabSz="914400" rtl="0" eaLnBrk="1" latinLnBrk="0" hangingPunct="1">
              <a:defRPr sz="1600" kern="1200">
                <a:solidFill>
                  <a:schemeClr val="tx1"/>
                </a:solidFill>
                <a:latin typeface="Lucida Console" panose="020B0609040504020204" pitchFamily="49" charset="0"/>
                <a:ea typeface="+mn-ea"/>
                <a:cs typeface="+mn-cs"/>
              </a:defRPr>
            </a:lvl7pPr>
            <a:lvl8pPr marL="3200400" algn="l" defTabSz="914400" rtl="0" eaLnBrk="1" latinLnBrk="0" hangingPunct="1">
              <a:defRPr sz="1600" kern="1200">
                <a:solidFill>
                  <a:schemeClr val="tx1"/>
                </a:solidFill>
                <a:latin typeface="Lucida Console" panose="020B0609040504020204" pitchFamily="49" charset="0"/>
                <a:ea typeface="+mn-ea"/>
                <a:cs typeface="+mn-cs"/>
              </a:defRPr>
            </a:lvl8pPr>
            <a:lvl9pPr marL="3657600" algn="l" defTabSz="914400" rtl="0" eaLnBrk="1" latinLnBrk="0" hangingPunct="1">
              <a:defRPr sz="1600" kern="1200">
                <a:solidFill>
                  <a:schemeClr val="tx1"/>
                </a:solidFill>
                <a:latin typeface="Lucida Console" panose="020B0609040504020204" pitchFamily="49" charset="0"/>
                <a:ea typeface="+mn-ea"/>
                <a:cs typeface="+mn-cs"/>
              </a:defRPr>
            </a:lvl9pPr>
          </a:lstStyle>
          <a:p>
            <a:r>
              <a:rPr lang="en-US" smtClean="0"/>
              <a:t>Jim Graham, Humboldt State University</a:t>
            </a:r>
            <a:endParaRPr lang="en-US" dirty="0"/>
          </a:p>
        </p:txBody>
      </p:sp>
    </p:spTree>
  </p:cSld>
  <p:clrMap bg1="lt1" tx1="dk1" bg2="lt2" tx2="dk2" accent1="accent1" accent2="accent2" accent3="accent3" accent4="accent4" accent5="accent5" accent6="accent6" hlink="hlink" folHlink="folHlink"/>
  <p:sldLayoutIdLst>
    <p:sldLayoutId id="2147484067" r:id="rId1"/>
    <p:sldLayoutId id="2147484057" r:id="rId2"/>
    <p:sldLayoutId id="2147484058" r:id="rId3"/>
    <p:sldLayoutId id="2147484059" r:id="rId4"/>
    <p:sldLayoutId id="2147484060" r:id="rId5"/>
    <p:sldLayoutId id="2147484061" r:id="rId6"/>
    <p:sldLayoutId id="2147484062" r:id="rId7"/>
    <p:sldLayoutId id="2147484063" r:id="rId8"/>
    <p:sldLayoutId id="2147484064" r:id="rId9"/>
    <p:sldLayoutId id="2147484065" r:id="rId10"/>
    <p:sldLayoutId id="2147484066" r:id="rId11"/>
  </p:sldLayoutIdLst>
  <p:timing>
    <p:tnLst>
      <p:par>
        <p:cTn id="1" dur="indefinite" restart="never" nodeType="tmRoot"/>
      </p:par>
    </p:tnLst>
  </p:timing>
  <p:txStyles>
    <p:titleStyle>
      <a:lvl1pPr algn="l" defTabSz="1014413" rtl="0" eaLnBrk="0" fontAlgn="base" hangingPunct="0">
        <a:spcBef>
          <a:spcPct val="0"/>
        </a:spcBef>
        <a:spcAft>
          <a:spcPct val="0"/>
        </a:spcAft>
        <a:defRPr sz="4000" b="1">
          <a:solidFill>
            <a:schemeClr val="tx2"/>
          </a:solidFill>
          <a:latin typeface="+mj-lt"/>
          <a:ea typeface="+mj-ea"/>
          <a:cs typeface="+mj-cs"/>
        </a:defRPr>
      </a:lvl1pPr>
      <a:lvl2pPr algn="l" defTabSz="1014413" rtl="0" eaLnBrk="0" fontAlgn="base" hangingPunct="0">
        <a:spcBef>
          <a:spcPct val="0"/>
        </a:spcBef>
        <a:spcAft>
          <a:spcPct val="0"/>
        </a:spcAft>
        <a:defRPr sz="4000" b="1">
          <a:solidFill>
            <a:schemeClr val="tx2"/>
          </a:solidFill>
          <a:latin typeface="Georgia" pitchFamily="18" charset="0"/>
        </a:defRPr>
      </a:lvl2pPr>
      <a:lvl3pPr algn="l" defTabSz="1014413" rtl="0" eaLnBrk="0" fontAlgn="base" hangingPunct="0">
        <a:spcBef>
          <a:spcPct val="0"/>
        </a:spcBef>
        <a:spcAft>
          <a:spcPct val="0"/>
        </a:spcAft>
        <a:defRPr sz="4000" b="1">
          <a:solidFill>
            <a:schemeClr val="tx2"/>
          </a:solidFill>
          <a:latin typeface="Georgia" pitchFamily="18" charset="0"/>
        </a:defRPr>
      </a:lvl3pPr>
      <a:lvl4pPr algn="l" defTabSz="1014413" rtl="0" eaLnBrk="0" fontAlgn="base" hangingPunct="0">
        <a:spcBef>
          <a:spcPct val="0"/>
        </a:spcBef>
        <a:spcAft>
          <a:spcPct val="0"/>
        </a:spcAft>
        <a:defRPr sz="4000" b="1">
          <a:solidFill>
            <a:schemeClr val="tx2"/>
          </a:solidFill>
          <a:latin typeface="Georgia" pitchFamily="18" charset="0"/>
        </a:defRPr>
      </a:lvl4pPr>
      <a:lvl5pPr algn="l" defTabSz="1014413" rtl="0" eaLnBrk="0" fontAlgn="base" hangingPunct="0">
        <a:spcBef>
          <a:spcPct val="0"/>
        </a:spcBef>
        <a:spcAft>
          <a:spcPct val="0"/>
        </a:spcAft>
        <a:defRPr sz="4000" b="1">
          <a:solidFill>
            <a:schemeClr val="tx2"/>
          </a:solidFill>
          <a:latin typeface="Georgia" pitchFamily="18" charset="0"/>
        </a:defRPr>
      </a:lvl5pPr>
      <a:lvl6pPr marL="457200" algn="l" defTabSz="1014413" rtl="0" eaLnBrk="0" fontAlgn="base" hangingPunct="0">
        <a:spcBef>
          <a:spcPct val="0"/>
        </a:spcBef>
        <a:spcAft>
          <a:spcPct val="0"/>
        </a:spcAft>
        <a:defRPr sz="4000" b="1">
          <a:solidFill>
            <a:schemeClr val="tx2"/>
          </a:solidFill>
          <a:latin typeface="Georgia" pitchFamily="18" charset="0"/>
        </a:defRPr>
      </a:lvl6pPr>
      <a:lvl7pPr marL="914400" algn="l" defTabSz="1014413" rtl="0" eaLnBrk="0" fontAlgn="base" hangingPunct="0">
        <a:spcBef>
          <a:spcPct val="0"/>
        </a:spcBef>
        <a:spcAft>
          <a:spcPct val="0"/>
        </a:spcAft>
        <a:defRPr sz="4000" b="1">
          <a:solidFill>
            <a:schemeClr val="tx2"/>
          </a:solidFill>
          <a:latin typeface="Georgia" pitchFamily="18" charset="0"/>
        </a:defRPr>
      </a:lvl7pPr>
      <a:lvl8pPr marL="1371600" algn="l" defTabSz="1014413" rtl="0" eaLnBrk="0" fontAlgn="base" hangingPunct="0">
        <a:spcBef>
          <a:spcPct val="0"/>
        </a:spcBef>
        <a:spcAft>
          <a:spcPct val="0"/>
        </a:spcAft>
        <a:defRPr sz="4000" b="1">
          <a:solidFill>
            <a:schemeClr val="tx2"/>
          </a:solidFill>
          <a:latin typeface="Georgia" pitchFamily="18" charset="0"/>
        </a:defRPr>
      </a:lvl8pPr>
      <a:lvl9pPr marL="1828800" algn="l" defTabSz="1014413" rtl="0" eaLnBrk="0" fontAlgn="base" hangingPunct="0">
        <a:spcBef>
          <a:spcPct val="0"/>
        </a:spcBef>
        <a:spcAft>
          <a:spcPct val="0"/>
        </a:spcAft>
        <a:defRPr sz="4000" b="1">
          <a:solidFill>
            <a:schemeClr val="tx2"/>
          </a:solidFill>
          <a:latin typeface="Georgia" pitchFamily="18" charset="0"/>
        </a:defRPr>
      </a:lvl9pPr>
    </p:titleStyle>
    <p:bodyStyle>
      <a:lvl1pPr marL="379413" indent="-379413" algn="l" defTabSz="1014413" rtl="0" eaLnBrk="0" fontAlgn="base" hangingPunct="0">
        <a:spcBef>
          <a:spcPct val="20000"/>
        </a:spcBef>
        <a:spcAft>
          <a:spcPct val="0"/>
        </a:spcAft>
        <a:buChar char="•"/>
        <a:defRPr sz="3200">
          <a:solidFill>
            <a:schemeClr val="tx1"/>
          </a:solidFill>
          <a:latin typeface="+mn-lt"/>
          <a:ea typeface="+mn-ea"/>
          <a:cs typeface="+mn-cs"/>
        </a:defRPr>
      </a:lvl1pPr>
      <a:lvl2pPr marL="823913" indent="-317500" algn="l" defTabSz="1014413" rtl="0" eaLnBrk="0" fontAlgn="base" hangingPunct="0">
        <a:spcBef>
          <a:spcPct val="20000"/>
        </a:spcBef>
        <a:spcAft>
          <a:spcPct val="0"/>
        </a:spcAft>
        <a:buChar char="–"/>
        <a:defRPr sz="2800">
          <a:solidFill>
            <a:schemeClr val="tx1"/>
          </a:solidFill>
          <a:latin typeface="+mn-lt"/>
        </a:defRPr>
      </a:lvl2pPr>
      <a:lvl3pPr marL="1266825" indent="-252413" algn="l" defTabSz="1014413" rtl="0" eaLnBrk="0" fontAlgn="base" hangingPunct="0">
        <a:spcBef>
          <a:spcPct val="20000"/>
        </a:spcBef>
        <a:spcAft>
          <a:spcPct val="0"/>
        </a:spcAft>
        <a:buChar char="•"/>
        <a:defRPr sz="2400">
          <a:solidFill>
            <a:schemeClr val="tx1"/>
          </a:solidFill>
          <a:latin typeface="+mn-lt"/>
        </a:defRPr>
      </a:lvl3pPr>
      <a:lvl4pPr marL="1773238" indent="-252413" algn="l" defTabSz="1014413" rtl="0" eaLnBrk="0" fontAlgn="base" hangingPunct="0">
        <a:spcBef>
          <a:spcPct val="20000"/>
        </a:spcBef>
        <a:spcAft>
          <a:spcPct val="0"/>
        </a:spcAft>
        <a:buChar char="–"/>
        <a:defRPr sz="2000">
          <a:solidFill>
            <a:schemeClr val="tx1"/>
          </a:solidFill>
          <a:latin typeface="+mn-lt"/>
        </a:defRPr>
      </a:lvl4pPr>
      <a:lvl5pPr marL="2281238" indent="-254000" algn="l" defTabSz="1014413" rtl="0" eaLnBrk="0" fontAlgn="base" hangingPunct="0">
        <a:spcBef>
          <a:spcPct val="20000"/>
        </a:spcBef>
        <a:spcAft>
          <a:spcPct val="0"/>
        </a:spcAft>
        <a:buChar char="»"/>
        <a:defRPr sz="2000">
          <a:solidFill>
            <a:schemeClr val="tx1"/>
          </a:solidFill>
          <a:latin typeface="+mn-lt"/>
        </a:defRPr>
      </a:lvl5pPr>
      <a:lvl6pPr marL="2738438" indent="-254000" algn="l" defTabSz="1014413" rtl="0" eaLnBrk="0" fontAlgn="base" hangingPunct="0">
        <a:spcBef>
          <a:spcPct val="20000"/>
        </a:spcBef>
        <a:spcAft>
          <a:spcPct val="0"/>
        </a:spcAft>
        <a:buChar char="»"/>
        <a:defRPr sz="2000">
          <a:solidFill>
            <a:schemeClr val="tx1"/>
          </a:solidFill>
          <a:latin typeface="+mn-lt"/>
        </a:defRPr>
      </a:lvl6pPr>
      <a:lvl7pPr marL="3195638" indent="-254000" algn="l" defTabSz="1014413" rtl="0" eaLnBrk="0" fontAlgn="base" hangingPunct="0">
        <a:spcBef>
          <a:spcPct val="20000"/>
        </a:spcBef>
        <a:spcAft>
          <a:spcPct val="0"/>
        </a:spcAft>
        <a:buChar char="»"/>
        <a:defRPr sz="2000">
          <a:solidFill>
            <a:schemeClr val="tx1"/>
          </a:solidFill>
          <a:latin typeface="+mn-lt"/>
        </a:defRPr>
      </a:lvl7pPr>
      <a:lvl8pPr marL="3652838" indent="-254000" algn="l" defTabSz="1014413" rtl="0" eaLnBrk="0" fontAlgn="base" hangingPunct="0">
        <a:spcBef>
          <a:spcPct val="20000"/>
        </a:spcBef>
        <a:spcAft>
          <a:spcPct val="0"/>
        </a:spcAft>
        <a:buChar char="»"/>
        <a:defRPr sz="2000">
          <a:solidFill>
            <a:schemeClr val="tx1"/>
          </a:solidFill>
          <a:latin typeface="+mn-lt"/>
        </a:defRPr>
      </a:lvl8pPr>
      <a:lvl9pPr marL="4110038" indent="-254000" algn="l" defTabSz="1014413"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Jim Graham</a:t>
            </a:r>
            <a:endParaRPr lang="en-US" dirty="0"/>
          </a:p>
        </p:txBody>
      </p:sp>
      <p:sp>
        <p:nvSpPr>
          <p:cNvPr id="3" name="Content Placeholder 2"/>
          <p:cNvSpPr>
            <a:spLocks noGrp="1"/>
          </p:cNvSpPr>
          <p:nvPr>
            <p:ph idx="1"/>
          </p:nvPr>
        </p:nvSpPr>
        <p:spPr>
          <a:xfrm>
            <a:off x="200209" y="1661319"/>
            <a:ext cx="9753600" cy="5761038"/>
          </a:xfrm>
        </p:spPr>
        <p:txBody>
          <a:bodyPr/>
          <a:lstStyle/>
          <a:p>
            <a:r>
              <a:rPr lang="en-US" dirty="0" smtClean="0"/>
              <a:t>Bachelor's in CS and Math from Chico State</a:t>
            </a:r>
          </a:p>
          <a:p>
            <a:r>
              <a:rPr lang="en-US" dirty="0" smtClean="0"/>
              <a:t>Over 20 years as a software engineer</a:t>
            </a:r>
          </a:p>
          <a:p>
            <a:pPr lvl="1"/>
            <a:r>
              <a:rPr lang="en-US" dirty="0" smtClean="0"/>
              <a:t>15 with HP as an engineer and manager</a:t>
            </a:r>
          </a:p>
          <a:p>
            <a:r>
              <a:rPr lang="en-US" dirty="0" smtClean="0"/>
              <a:t>Owner of tecBugs and now SchoonerTurtles</a:t>
            </a:r>
          </a:p>
          <a:p>
            <a:r>
              <a:rPr lang="en-US" dirty="0" smtClean="0"/>
              <a:t>PhD from Colorado State U. in Forestry/GIS</a:t>
            </a:r>
          </a:p>
          <a:p>
            <a:r>
              <a:rPr lang="en-US" dirty="0" smtClean="0"/>
              <a:t>Eight years with the Natural Resource Ecology Laboratory at Colorado State</a:t>
            </a:r>
          </a:p>
          <a:p>
            <a:r>
              <a:rPr lang="en-US" dirty="0" smtClean="0"/>
              <a:t>Two years with Oregon State U.</a:t>
            </a:r>
          </a:p>
          <a:p>
            <a:r>
              <a:rPr lang="en-US" dirty="0" smtClean="0"/>
              <a:t>17 years doing GIS, 8 years teaching GIS</a:t>
            </a:r>
          </a:p>
          <a:p>
            <a:r>
              <a:rPr lang="en-US" dirty="0" smtClean="0"/>
              <a:t>Research with: State Dept., USGS, USDA, DOE…</a:t>
            </a:r>
            <a:endParaRPr lang="en-US" dirty="0"/>
          </a:p>
        </p:txBody>
      </p:sp>
    </p:spTree>
    <p:extLst>
      <p:ext uri="{BB962C8B-B14F-4D97-AF65-F5344CB8AC3E}">
        <p14:creationId xmlns:p14="http://schemas.microsoft.com/office/powerpoint/2010/main" val="40011502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Professionalism</a:t>
            </a:r>
            <a:endParaRPr lang="en-US" dirty="0"/>
          </a:p>
        </p:txBody>
      </p:sp>
      <p:sp>
        <p:nvSpPr>
          <p:cNvPr id="3" name="Content Placeholder 2"/>
          <p:cNvSpPr>
            <a:spLocks noGrp="1"/>
          </p:cNvSpPr>
          <p:nvPr>
            <p:ph idx="1"/>
          </p:nvPr>
        </p:nvSpPr>
        <p:spPr>
          <a:xfrm>
            <a:off x="196850" y="1828799"/>
            <a:ext cx="9753600" cy="5395119"/>
          </a:xfrm>
        </p:spPr>
        <p:txBody>
          <a:bodyPr/>
          <a:lstStyle/>
          <a:p>
            <a:r>
              <a:rPr lang="en-US" dirty="0" smtClean="0">
                <a:ea typeface="ＭＳ Ｐゴシック" panose="020B0600070205080204" pitchFamily="34" charset="-128"/>
              </a:rPr>
              <a:t>Turn off phones (and other electronic things you are carrying) or set to vibrate</a:t>
            </a:r>
          </a:p>
          <a:p>
            <a:r>
              <a:rPr lang="en-US" dirty="0" smtClean="0">
                <a:ea typeface="ＭＳ Ｐゴシック" panose="020B0600070205080204" pitchFamily="34" charset="-128"/>
              </a:rPr>
              <a:t>Make it to class on time,</a:t>
            </a:r>
          </a:p>
          <a:p>
            <a:pPr lvl="1"/>
            <a:r>
              <a:rPr lang="en-US" dirty="0" smtClean="0">
                <a:ea typeface="ＭＳ Ｐゴシック" panose="020B0600070205080204" pitchFamily="34" charset="-128"/>
              </a:rPr>
              <a:t>If you need to, set your alarm 20 minutes early!</a:t>
            </a:r>
          </a:p>
          <a:p>
            <a:pPr lvl="1"/>
            <a:r>
              <a:rPr lang="en-US" dirty="0" smtClean="0">
                <a:ea typeface="ＭＳ Ｐゴシック" panose="020B0600070205080204" pitchFamily="34" charset="-128"/>
              </a:rPr>
              <a:t>If you’re late, please come in quietly</a:t>
            </a:r>
          </a:p>
          <a:p>
            <a:r>
              <a:rPr lang="en-US" dirty="0" smtClean="0">
                <a:ea typeface="ＭＳ Ｐゴシック" panose="020B0600070205080204" pitchFamily="34" charset="-128"/>
              </a:rPr>
              <a:t>If you need to leave during class</a:t>
            </a:r>
          </a:p>
          <a:p>
            <a:pPr lvl="1"/>
            <a:r>
              <a:rPr lang="en-US" dirty="0" smtClean="0">
                <a:ea typeface="ＭＳ Ｐゴシック" panose="020B0600070205080204" pitchFamily="34" charset="-128"/>
              </a:rPr>
              <a:t>Let me know ahead of time and sit by the door</a:t>
            </a:r>
          </a:p>
          <a:p>
            <a:r>
              <a:rPr lang="en-US" dirty="0">
                <a:ea typeface="ＭＳ Ｐゴシック" panose="020B0600070205080204" pitchFamily="34" charset="-128"/>
              </a:rPr>
              <a:t>If you have a question, ask</a:t>
            </a:r>
          </a:p>
          <a:p>
            <a:pPr lvl="1"/>
            <a:r>
              <a:rPr lang="en-US" dirty="0">
                <a:ea typeface="ＭＳ Ｐゴシック" panose="020B0600070205080204" pitchFamily="34" charset="-128"/>
              </a:rPr>
              <a:t>Others may be wondering about the same </a:t>
            </a:r>
            <a:r>
              <a:rPr lang="en-US" dirty="0" smtClean="0">
                <a:ea typeface="ＭＳ Ｐゴシック" panose="020B0600070205080204" pitchFamily="34" charset="-128"/>
              </a:rPr>
              <a:t>topic</a:t>
            </a:r>
          </a:p>
          <a:p>
            <a:endParaRPr lang="en-US" dirty="0"/>
          </a:p>
        </p:txBody>
      </p:sp>
    </p:spTree>
    <p:extLst>
      <p:ext uri="{BB962C8B-B14F-4D97-AF65-F5344CB8AC3E}">
        <p14:creationId xmlns:p14="http://schemas.microsoft.com/office/powerpoint/2010/main" val="8280586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Communication</a:t>
            </a:r>
            <a:endParaRPr lang="en-US" dirty="0"/>
          </a:p>
        </p:txBody>
      </p:sp>
      <p:sp>
        <p:nvSpPr>
          <p:cNvPr id="3" name="Content Placeholder 2"/>
          <p:cNvSpPr>
            <a:spLocks noGrp="1"/>
          </p:cNvSpPr>
          <p:nvPr>
            <p:ph idx="1"/>
          </p:nvPr>
        </p:nvSpPr>
        <p:spPr/>
        <p:txBody>
          <a:bodyPr/>
          <a:lstStyle/>
          <a:p>
            <a:r>
              <a:rPr lang="en-US" dirty="0" smtClean="0"/>
              <a:t>I communicate primarily through email and in person</a:t>
            </a:r>
          </a:p>
          <a:p>
            <a:r>
              <a:rPr lang="en-US" dirty="0" smtClean="0"/>
              <a:t>Email:</a:t>
            </a:r>
          </a:p>
          <a:p>
            <a:pPr lvl="1"/>
            <a:r>
              <a:rPr lang="en-US" dirty="0" smtClean="0"/>
              <a:t>This is a real email I received from a student:</a:t>
            </a:r>
          </a:p>
          <a:p>
            <a:pPr lvl="2"/>
            <a:r>
              <a:rPr lang="en-US" dirty="0" smtClean="0"/>
              <a:t>“</a:t>
            </a:r>
            <a:r>
              <a:rPr lang="en-US" dirty="0" err="1" smtClean="0"/>
              <a:t>Yo</a:t>
            </a:r>
            <a:r>
              <a:rPr lang="en-US" dirty="0" smtClean="0"/>
              <a:t>, what assignment.  </a:t>
            </a:r>
          </a:p>
          <a:p>
            <a:pPr lvl="2"/>
            <a:r>
              <a:rPr lang="en-US" dirty="0" smtClean="0"/>
              <a:t>Sent from my iPhone”</a:t>
            </a:r>
          </a:p>
          <a:p>
            <a:pPr lvl="1"/>
            <a:r>
              <a:rPr lang="en-US" dirty="0" smtClean="0"/>
              <a:t>It’s easy to miss-read emails and hard to ask them clarifying questions</a:t>
            </a:r>
          </a:p>
        </p:txBody>
      </p:sp>
    </p:spTree>
    <p:extLst>
      <p:ext uri="{BB962C8B-B14F-4D97-AF65-F5344CB8AC3E}">
        <p14:creationId xmlns:p14="http://schemas.microsoft.com/office/powerpoint/2010/main" val="36799665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Emails</a:t>
            </a:r>
            <a:endParaRPr lang="en-US" dirty="0"/>
          </a:p>
        </p:txBody>
      </p:sp>
      <p:sp>
        <p:nvSpPr>
          <p:cNvPr id="3" name="Content Placeholder 2"/>
          <p:cNvSpPr>
            <a:spLocks noGrp="1"/>
          </p:cNvSpPr>
          <p:nvPr>
            <p:ph idx="1"/>
          </p:nvPr>
        </p:nvSpPr>
        <p:spPr/>
        <p:txBody>
          <a:bodyPr/>
          <a:lstStyle/>
          <a:p>
            <a:r>
              <a:rPr lang="en-US" dirty="0" smtClean="0"/>
              <a:t>Proper </a:t>
            </a:r>
            <a:r>
              <a:rPr lang="en-US" dirty="0"/>
              <a:t>subject line</a:t>
            </a:r>
          </a:p>
          <a:p>
            <a:r>
              <a:rPr lang="en-US" dirty="0"/>
              <a:t>Provide context </a:t>
            </a:r>
            <a:r>
              <a:rPr lang="en-US" dirty="0" smtClean="0"/>
              <a:t>so </a:t>
            </a:r>
            <a:r>
              <a:rPr lang="en-US" dirty="0"/>
              <a:t>the reader </a:t>
            </a:r>
            <a:r>
              <a:rPr lang="en-US" dirty="0" smtClean="0"/>
              <a:t>understands the message</a:t>
            </a:r>
          </a:p>
          <a:p>
            <a:r>
              <a:rPr lang="en-US" dirty="0" smtClean="0"/>
              <a:t>Provide a formal signature</a:t>
            </a:r>
          </a:p>
          <a:p>
            <a:r>
              <a:rPr lang="en-US" dirty="0" smtClean="0"/>
              <a:t>For important emails, I write them and then re-read them later</a:t>
            </a:r>
          </a:p>
          <a:p>
            <a:pPr lvl="1"/>
            <a:r>
              <a:rPr lang="en-US" dirty="0" smtClean="0"/>
              <a:t>For emotionally-charged emails, I write them, re-write them, have someone review them, and then don’t send some of them.</a:t>
            </a:r>
          </a:p>
          <a:p>
            <a:pPr lvl="1"/>
            <a:r>
              <a:rPr lang="en-US" dirty="0" smtClean="0"/>
              <a:t>Instead, I’ll go out to lunch with the person</a:t>
            </a:r>
          </a:p>
          <a:p>
            <a:pPr lvl="1"/>
            <a:endParaRPr lang="en-US" dirty="0"/>
          </a:p>
          <a:p>
            <a:endParaRPr lang="en-US" dirty="0"/>
          </a:p>
        </p:txBody>
      </p:sp>
    </p:spTree>
    <p:extLst>
      <p:ext uri="{BB962C8B-B14F-4D97-AF65-F5344CB8AC3E}">
        <p14:creationId xmlns:p14="http://schemas.microsoft.com/office/powerpoint/2010/main" val="30571992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be successful</a:t>
            </a:r>
            <a:endParaRPr lang="en-US" dirty="0"/>
          </a:p>
        </p:txBody>
      </p:sp>
      <p:sp>
        <p:nvSpPr>
          <p:cNvPr id="3" name="Content Placeholder 2"/>
          <p:cNvSpPr>
            <a:spLocks noGrp="1"/>
          </p:cNvSpPr>
          <p:nvPr>
            <p:ph idx="1"/>
          </p:nvPr>
        </p:nvSpPr>
        <p:spPr/>
        <p:txBody>
          <a:bodyPr/>
          <a:lstStyle/>
          <a:p>
            <a:r>
              <a:rPr lang="en-US" dirty="0" smtClean="0"/>
              <a:t>Turn in lab assignments on time!</a:t>
            </a:r>
          </a:p>
          <a:p>
            <a:r>
              <a:rPr lang="en-US" dirty="0" smtClean="0"/>
              <a:t>Attend class, read the materials, etc.</a:t>
            </a:r>
          </a:p>
          <a:p>
            <a:r>
              <a:rPr lang="en-US" dirty="0" smtClean="0"/>
              <a:t>Make good decisions</a:t>
            </a:r>
          </a:p>
          <a:p>
            <a:r>
              <a:rPr lang="en-US" dirty="0" smtClean="0"/>
              <a:t>Follow the 20 minute rule:</a:t>
            </a:r>
          </a:p>
          <a:p>
            <a:pPr lvl="1"/>
            <a:r>
              <a:rPr lang="en-US" dirty="0" smtClean="0"/>
              <a:t>If you’re stuck more than 20 minutes, get help</a:t>
            </a:r>
          </a:p>
          <a:p>
            <a:r>
              <a:rPr lang="en-US" dirty="0" smtClean="0"/>
              <a:t>What is your learning style?</a:t>
            </a:r>
          </a:p>
          <a:p>
            <a:pPr lvl="1"/>
            <a:r>
              <a:rPr lang="en-US" dirty="0" smtClean="0"/>
              <a:t>www.vark-learn.com/english/page.asp?p=questionnaire</a:t>
            </a:r>
          </a:p>
        </p:txBody>
      </p:sp>
    </p:spTree>
    <p:extLst>
      <p:ext uri="{BB962C8B-B14F-4D97-AF65-F5344CB8AC3E}">
        <p14:creationId xmlns:p14="http://schemas.microsoft.com/office/powerpoint/2010/main" val="1338638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Bottom Line</a:t>
            </a:r>
            <a:endParaRPr lang="en-US" dirty="0"/>
          </a:p>
        </p:txBody>
      </p:sp>
      <p:sp>
        <p:nvSpPr>
          <p:cNvPr id="3" name="Content Placeholder 2"/>
          <p:cNvSpPr>
            <a:spLocks noGrp="1"/>
          </p:cNvSpPr>
          <p:nvPr>
            <p:ph idx="1"/>
          </p:nvPr>
        </p:nvSpPr>
        <p:spPr/>
        <p:txBody>
          <a:bodyPr/>
          <a:lstStyle/>
          <a:p>
            <a:r>
              <a:rPr lang="en-US" dirty="0" smtClean="0"/>
              <a:t>The more time you spend building websites, the better you will do</a:t>
            </a:r>
          </a:p>
          <a:p>
            <a:r>
              <a:rPr lang="en-US" dirty="0" smtClean="0"/>
              <a:t>If you work hard and do the assignments on time</a:t>
            </a:r>
          </a:p>
          <a:p>
            <a:pPr lvl="1"/>
            <a:r>
              <a:rPr lang="en-US" dirty="0" smtClean="0"/>
              <a:t>Me (and others) will be there to help you when needed</a:t>
            </a:r>
          </a:p>
          <a:p>
            <a:pPr lvl="1"/>
            <a:r>
              <a:rPr lang="en-US" dirty="0" smtClean="0"/>
              <a:t>You just need to ask!</a:t>
            </a:r>
          </a:p>
          <a:p>
            <a:r>
              <a:rPr lang="en-US" dirty="0" smtClean="0"/>
              <a:t>Be ready to help others as well</a:t>
            </a:r>
            <a:endParaRPr lang="en-US" dirty="0"/>
          </a:p>
        </p:txBody>
      </p:sp>
    </p:spTree>
    <p:extLst>
      <p:ext uri="{BB962C8B-B14F-4D97-AF65-F5344CB8AC3E}">
        <p14:creationId xmlns:p14="http://schemas.microsoft.com/office/powerpoint/2010/main" val="15273270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Class Website</a:t>
            </a:r>
            <a:endParaRPr lang="en-US" dirty="0"/>
          </a:p>
        </p:txBody>
      </p:sp>
      <p:sp>
        <p:nvSpPr>
          <p:cNvPr id="3" name="Content Placeholder 2"/>
          <p:cNvSpPr>
            <a:spLocks noGrp="1"/>
          </p:cNvSpPr>
          <p:nvPr>
            <p:ph idx="1"/>
          </p:nvPr>
        </p:nvSpPr>
        <p:spPr/>
        <p:txBody>
          <a:bodyPr/>
          <a:lstStyle/>
          <a:p>
            <a:r>
              <a:rPr lang="en-US" dirty="0" smtClean="0"/>
              <a:t>The class website is at:</a:t>
            </a:r>
          </a:p>
          <a:p>
            <a:pPr lvl="1"/>
            <a:r>
              <a:rPr lang="en-US" dirty="0" smtClean="0"/>
              <a:t>gsp.humboldt.edu -&gt; Academics -&gt; Online Learning Materials -&gt; GSP 418</a:t>
            </a:r>
          </a:p>
          <a:p>
            <a:r>
              <a:rPr lang="en-US" dirty="0" smtClean="0"/>
              <a:t>I promise the website will be updated at least before class ;-)</a:t>
            </a:r>
          </a:p>
          <a:p>
            <a:pPr lvl="1"/>
            <a:r>
              <a:rPr lang="en-US" dirty="0" smtClean="0"/>
              <a:t>This is a dynamic class so the materials and labs for the second half of class may change quite a bit to fit your interests and what is needed to ensure you are ready to build </a:t>
            </a:r>
            <a:r>
              <a:rPr lang="en-US" smtClean="0"/>
              <a:t>geospatial websites!</a:t>
            </a:r>
            <a:endParaRPr lang="en-US" dirty="0" smtClean="0"/>
          </a:p>
          <a:p>
            <a:endParaRPr lang="en-US" dirty="0"/>
          </a:p>
        </p:txBody>
      </p:sp>
    </p:spTree>
    <p:extLst>
      <p:ext uri="{BB962C8B-B14F-4D97-AF65-F5344CB8AC3E}">
        <p14:creationId xmlns:p14="http://schemas.microsoft.com/office/powerpoint/2010/main" val="25756035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lab</a:t>
            </a:r>
            <a:endParaRPr lang="en-US" dirty="0"/>
          </a:p>
        </p:txBody>
      </p:sp>
      <p:sp>
        <p:nvSpPr>
          <p:cNvPr id="3" name="Content Placeholder 2"/>
          <p:cNvSpPr>
            <a:spLocks noGrp="1"/>
          </p:cNvSpPr>
          <p:nvPr>
            <p:ph idx="1"/>
          </p:nvPr>
        </p:nvSpPr>
        <p:spPr>
          <a:xfrm>
            <a:off x="196850" y="1828800"/>
            <a:ext cx="9753600" cy="5761038"/>
          </a:xfrm>
        </p:spPr>
        <p:txBody>
          <a:bodyPr/>
          <a:lstStyle/>
          <a:p>
            <a:r>
              <a:rPr lang="en-US" dirty="0" smtClean="0"/>
              <a:t>We will be using Reclaim Hosting and creating websites in WordPress.  If you are not familiar with WordPress, I recommend getting started early.</a:t>
            </a:r>
          </a:p>
          <a:p>
            <a:r>
              <a:rPr lang="en-US" dirty="0" smtClean="0"/>
              <a:t>Also:</a:t>
            </a:r>
          </a:p>
          <a:p>
            <a:pPr lvl="1"/>
            <a:r>
              <a:rPr lang="en-US" dirty="0" smtClean="0"/>
              <a:t>Review the syllabus and first week’s materials on </a:t>
            </a:r>
            <a:r>
              <a:rPr lang="en-US" smtClean="0"/>
              <a:t>the website</a:t>
            </a:r>
            <a:r>
              <a:rPr lang="en-US" dirty="0" smtClean="0"/>
              <a:t>.</a:t>
            </a:r>
            <a:endParaRPr lang="en-US" dirty="0"/>
          </a:p>
        </p:txBody>
      </p:sp>
    </p:spTree>
    <p:extLst>
      <p:ext uri="{BB962C8B-B14F-4D97-AF65-F5344CB8AC3E}">
        <p14:creationId xmlns:p14="http://schemas.microsoft.com/office/powerpoint/2010/main" val="26644435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 who am I really?</a:t>
            </a:r>
            <a:endParaRPr lang="en-US" dirty="0"/>
          </a:p>
        </p:txBody>
      </p:sp>
      <p:sp>
        <p:nvSpPr>
          <p:cNvPr id="3" name="Content Placeholder 2"/>
          <p:cNvSpPr>
            <a:spLocks noGrp="1"/>
          </p:cNvSpPr>
          <p:nvPr>
            <p:ph idx="1"/>
          </p:nvPr>
        </p:nvSpPr>
        <p:spPr>
          <a:xfrm>
            <a:off x="196850" y="1828800"/>
            <a:ext cx="9753600" cy="5761038"/>
          </a:xfrm>
        </p:spPr>
        <p:txBody>
          <a:bodyPr/>
          <a:lstStyle/>
          <a:p>
            <a:r>
              <a:rPr lang="en-US" dirty="0" smtClean="0"/>
              <a:t>Grew up loving the mountains of California</a:t>
            </a:r>
          </a:p>
          <a:p>
            <a:r>
              <a:rPr lang="en-US" dirty="0" smtClean="0"/>
              <a:t>Usually had a 24k </a:t>
            </a:r>
            <a:r>
              <a:rPr lang="en-US" dirty="0" err="1" smtClean="0"/>
              <a:t>topo</a:t>
            </a:r>
            <a:r>
              <a:rPr lang="en-US" dirty="0" smtClean="0"/>
              <a:t> in my back pocket</a:t>
            </a:r>
          </a:p>
          <a:p>
            <a:r>
              <a:rPr lang="en-US" dirty="0" smtClean="0"/>
              <a:t>Discovered computers </a:t>
            </a:r>
          </a:p>
          <a:p>
            <a:r>
              <a:rPr lang="en-US" dirty="0" smtClean="0"/>
              <a:t>Put together computers and maps to solve problems</a:t>
            </a:r>
          </a:p>
          <a:p>
            <a:r>
              <a:rPr lang="en-US" dirty="0" smtClean="0"/>
              <a:t>After over 20 years in the commercial world, returned to academia to teach and help improve decisions on how we interact with the natural world</a:t>
            </a:r>
          </a:p>
        </p:txBody>
      </p:sp>
    </p:spTree>
    <p:extLst>
      <p:ext uri="{BB962C8B-B14F-4D97-AF65-F5344CB8AC3E}">
        <p14:creationId xmlns:p14="http://schemas.microsoft.com/office/powerpoint/2010/main" val="38058680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are you?</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6189423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a Graduate</a:t>
            </a:r>
            <a:endParaRPr lang="en-US" dirty="0"/>
          </a:p>
        </p:txBody>
      </p:sp>
      <p:sp>
        <p:nvSpPr>
          <p:cNvPr id="3" name="Content Placeholder 2"/>
          <p:cNvSpPr>
            <a:spLocks noGrp="1"/>
          </p:cNvSpPr>
          <p:nvPr>
            <p:ph idx="1"/>
          </p:nvPr>
        </p:nvSpPr>
        <p:spPr/>
        <p:txBody>
          <a:bodyPr/>
          <a:lstStyle/>
          <a:p>
            <a:r>
              <a:rPr lang="en-US" dirty="0"/>
              <a:t>I recently accepted a 3 month paid internship at Planet (formerly known as Planet Labs) in San Francisco.  I'll be creating web maps and time series with their earth imagery.  Without the GIS and programming experience I gained from your classes I wouldn't have this opportunity, so I wanted to reach out and say thank you.  I definitely gained more skills in your classes than any other, and it is nice to have finished projects I can display on my portfolio</a:t>
            </a:r>
            <a:r>
              <a:rPr lang="en-US" dirty="0" smtClean="0"/>
              <a:t>.</a:t>
            </a:r>
          </a:p>
          <a:p>
            <a:r>
              <a:rPr lang="en-US" dirty="0" smtClean="0"/>
              <a:t>- Henry </a:t>
            </a:r>
            <a:r>
              <a:rPr lang="en-US" dirty="0" err="1" smtClean="0"/>
              <a:t>Whipps</a:t>
            </a:r>
            <a:r>
              <a:rPr lang="en-US" dirty="0" smtClean="0"/>
              <a:t>, HSU </a:t>
            </a:r>
            <a:r>
              <a:rPr lang="en-US" dirty="0" smtClean="0"/>
              <a:t>graduate</a:t>
            </a:r>
            <a:endParaRPr lang="en-US" dirty="0"/>
          </a:p>
        </p:txBody>
      </p:sp>
    </p:spTree>
    <p:extLst>
      <p:ext uri="{BB962C8B-B14F-4D97-AF65-F5344CB8AC3E}">
        <p14:creationId xmlns:p14="http://schemas.microsoft.com/office/powerpoint/2010/main" val="39405644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Geospatial Programming</a:t>
            </a:r>
            <a:endParaRPr lang="en-US" dirty="0"/>
          </a:p>
        </p:txBody>
      </p:sp>
      <p:sp>
        <p:nvSpPr>
          <p:cNvPr id="3" name="Content Placeholder 2"/>
          <p:cNvSpPr>
            <a:spLocks noGrp="1"/>
          </p:cNvSpPr>
          <p:nvPr>
            <p:ph idx="1"/>
          </p:nvPr>
        </p:nvSpPr>
        <p:spPr/>
        <p:txBody>
          <a:bodyPr/>
          <a:lstStyle/>
          <a:p>
            <a:r>
              <a:rPr lang="en-US" dirty="0" smtClean="0"/>
              <a:t>I think the Web is the most important communication platform in history and will largely replace paper this century.</a:t>
            </a:r>
          </a:p>
          <a:p>
            <a:r>
              <a:rPr lang="en-US" dirty="0" smtClean="0"/>
              <a:t>The Web has new technology that few organizations are taking advantage of, especially for environmental and social issues.</a:t>
            </a:r>
          </a:p>
          <a:p>
            <a:r>
              <a:rPr lang="en-US" dirty="0" smtClean="0"/>
              <a:t>Geospatial is behind but starting to do some really cool stuff.</a:t>
            </a:r>
          </a:p>
          <a:p>
            <a:pPr marL="0" indent="0">
              <a:buNone/>
            </a:pPr>
            <a:endParaRPr lang="en-US" dirty="0" smtClean="0"/>
          </a:p>
        </p:txBody>
      </p:sp>
    </p:spTree>
    <p:extLst>
      <p:ext uri="{BB962C8B-B14F-4D97-AF65-F5344CB8AC3E}">
        <p14:creationId xmlns:p14="http://schemas.microsoft.com/office/powerpoint/2010/main" val="8602610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 Goals</a:t>
            </a:r>
            <a:endParaRPr lang="en-US" dirty="0"/>
          </a:p>
        </p:txBody>
      </p:sp>
      <p:sp>
        <p:nvSpPr>
          <p:cNvPr id="3" name="Content Placeholder 2"/>
          <p:cNvSpPr>
            <a:spLocks noGrp="1"/>
          </p:cNvSpPr>
          <p:nvPr>
            <p:ph idx="1"/>
          </p:nvPr>
        </p:nvSpPr>
        <p:spPr/>
        <p:txBody>
          <a:bodyPr/>
          <a:lstStyle/>
          <a:p>
            <a:r>
              <a:rPr lang="en-US" dirty="0" smtClean="0"/>
              <a:t>Help you have the career you want</a:t>
            </a:r>
          </a:p>
          <a:p>
            <a:r>
              <a:rPr lang="en-US" dirty="0" smtClean="0"/>
              <a:t>Help you have a positive impact on the earth</a:t>
            </a:r>
          </a:p>
          <a:p>
            <a:r>
              <a:rPr lang="en-US" dirty="0" smtClean="0"/>
              <a:t>Specifically:</a:t>
            </a:r>
          </a:p>
          <a:p>
            <a:pPr lvl="1"/>
            <a:r>
              <a:rPr lang="en-US" dirty="0" smtClean="0"/>
              <a:t>Build engaging and effective websites</a:t>
            </a:r>
          </a:p>
          <a:p>
            <a:pPr lvl="1"/>
            <a:r>
              <a:rPr lang="en-US" dirty="0" smtClean="0"/>
              <a:t>Obtain a deep (and therefore transferable) understanding of web technology</a:t>
            </a:r>
          </a:p>
          <a:p>
            <a:pPr lvl="1"/>
            <a:r>
              <a:rPr lang="en-US" dirty="0" smtClean="0"/>
              <a:t>Put dynamic, interactive, maps into websites</a:t>
            </a:r>
          </a:p>
          <a:p>
            <a:pPr lvl="1"/>
            <a:r>
              <a:rPr lang="en-US" dirty="0" smtClean="0"/>
              <a:t>Create a complete website for a client</a:t>
            </a:r>
          </a:p>
        </p:txBody>
      </p:sp>
    </p:spTree>
    <p:extLst>
      <p:ext uri="{BB962C8B-B14F-4D97-AF65-F5344CB8AC3E}">
        <p14:creationId xmlns:p14="http://schemas.microsoft.com/office/powerpoint/2010/main" val="36162918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else do you want to do?</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2230384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 Materials</a:t>
            </a:r>
            <a:endParaRPr lang="en-US" dirty="0"/>
          </a:p>
        </p:txBody>
      </p:sp>
      <p:sp>
        <p:nvSpPr>
          <p:cNvPr id="3" name="Content Placeholder 2"/>
          <p:cNvSpPr>
            <a:spLocks noGrp="1"/>
          </p:cNvSpPr>
          <p:nvPr>
            <p:ph idx="1"/>
          </p:nvPr>
        </p:nvSpPr>
        <p:spPr>
          <a:xfrm>
            <a:off x="198437" y="1737519"/>
            <a:ext cx="9753600" cy="5318919"/>
          </a:xfrm>
        </p:spPr>
        <p:txBody>
          <a:bodyPr/>
          <a:lstStyle/>
          <a:p>
            <a:r>
              <a:rPr lang="en-US" dirty="0" smtClean="0"/>
              <a:t>We’ll be using Canvas for turning in assignments, grading, and the syllabus</a:t>
            </a:r>
          </a:p>
          <a:p>
            <a:r>
              <a:rPr lang="en-US" dirty="0" smtClean="0"/>
              <a:t>The materials are on the web site:</a:t>
            </a:r>
          </a:p>
          <a:p>
            <a:pPr lvl="1"/>
            <a:r>
              <a:rPr lang="en-US" dirty="0"/>
              <a:t>gsp.humboldt.edu -&gt; Academics -&gt; Online Learning Materials -&gt; GSP 418</a:t>
            </a:r>
          </a:p>
          <a:p>
            <a:r>
              <a:rPr lang="en-US" dirty="0" smtClean="0"/>
              <a:t>You’ll need to learn the material on the web site each week – please ask questions for things you don’t feel confident in</a:t>
            </a:r>
          </a:p>
          <a:p>
            <a:r>
              <a:rPr lang="en-US" dirty="0" smtClean="0"/>
              <a:t>There will be “pop” quizzes about every 2 weeks</a:t>
            </a:r>
          </a:p>
          <a:p>
            <a:r>
              <a:rPr lang="en-US" dirty="0" smtClean="0"/>
              <a:t>This is an advanced class so you’ll need to rely on each other, me, and outside resources! </a:t>
            </a:r>
            <a:endParaRPr lang="en-US" dirty="0"/>
          </a:p>
        </p:txBody>
      </p:sp>
    </p:spTree>
    <p:extLst>
      <p:ext uri="{BB962C8B-B14F-4D97-AF65-F5344CB8AC3E}">
        <p14:creationId xmlns:p14="http://schemas.microsoft.com/office/powerpoint/2010/main" val="11137404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you need from me?</a:t>
            </a:r>
            <a:endParaRPr lang="en-US" dirty="0"/>
          </a:p>
        </p:txBody>
      </p:sp>
      <p:sp>
        <p:nvSpPr>
          <p:cNvPr id="5" name="Text Placeholder 4"/>
          <p:cNvSpPr>
            <a:spLocks noGrp="1"/>
          </p:cNvSpPr>
          <p:nvPr>
            <p:ph type="body" idx="1"/>
          </p:nvPr>
        </p:nvSpPr>
        <p:spPr/>
        <p:txBody>
          <a:bodyPr/>
          <a:lstStyle/>
          <a:p>
            <a:r>
              <a:rPr lang="en-US" dirty="0" smtClean="0"/>
              <a:t>Requested</a:t>
            </a:r>
            <a:endParaRPr lang="en-US" dirty="0"/>
          </a:p>
        </p:txBody>
      </p:sp>
      <p:sp>
        <p:nvSpPr>
          <p:cNvPr id="3" name="Content Placeholder 2"/>
          <p:cNvSpPr>
            <a:spLocks noGrp="1"/>
          </p:cNvSpPr>
          <p:nvPr>
            <p:ph sz="half" idx="2"/>
          </p:nvPr>
        </p:nvSpPr>
        <p:spPr/>
        <p:txBody>
          <a:bodyPr/>
          <a:lstStyle/>
          <a:p>
            <a:r>
              <a:rPr lang="en-US" dirty="0" smtClean="0"/>
              <a:t>Help outside class</a:t>
            </a:r>
          </a:p>
          <a:p>
            <a:r>
              <a:rPr lang="en-US" dirty="0" smtClean="0"/>
              <a:t>Answer questions directly</a:t>
            </a:r>
          </a:p>
          <a:p>
            <a:r>
              <a:rPr lang="en-US" dirty="0" smtClean="0"/>
              <a:t>Tell us when wrong</a:t>
            </a:r>
          </a:p>
          <a:p>
            <a:r>
              <a:rPr lang="en-US" dirty="0" smtClean="0"/>
              <a:t>Visual aids</a:t>
            </a:r>
          </a:p>
          <a:p>
            <a:r>
              <a:rPr lang="en-US" dirty="0" smtClean="0"/>
              <a:t>Clarity</a:t>
            </a:r>
          </a:p>
          <a:p>
            <a:r>
              <a:rPr lang="en-US" dirty="0" smtClean="0"/>
              <a:t>Detailed lab instructions</a:t>
            </a:r>
          </a:p>
          <a:p>
            <a:r>
              <a:rPr lang="en-US" dirty="0" smtClean="0"/>
              <a:t>Video walk-throughs</a:t>
            </a:r>
          </a:p>
          <a:p>
            <a:r>
              <a:rPr lang="en-US" dirty="0" smtClean="0"/>
              <a:t>Coffee, pizza, pie</a:t>
            </a:r>
          </a:p>
          <a:p>
            <a:r>
              <a:rPr lang="en-US" dirty="0" smtClean="0"/>
              <a:t>Patience</a:t>
            </a:r>
          </a:p>
          <a:p>
            <a:r>
              <a:rPr lang="en-US" dirty="0" smtClean="0"/>
              <a:t>Networking possibilities</a:t>
            </a:r>
          </a:p>
          <a:p>
            <a:r>
              <a:rPr lang="en-US" dirty="0" smtClean="0"/>
              <a:t>Office hours</a:t>
            </a:r>
            <a:endParaRPr lang="en-US" dirty="0"/>
          </a:p>
        </p:txBody>
      </p:sp>
      <p:sp>
        <p:nvSpPr>
          <p:cNvPr id="6" name="Text Placeholder 5"/>
          <p:cNvSpPr>
            <a:spLocks noGrp="1"/>
          </p:cNvSpPr>
          <p:nvPr>
            <p:ph type="body" sz="quarter" idx="3"/>
          </p:nvPr>
        </p:nvSpPr>
        <p:spPr/>
        <p:txBody>
          <a:bodyPr/>
          <a:lstStyle/>
          <a:p>
            <a:r>
              <a:rPr lang="en-US" dirty="0" smtClean="0"/>
              <a:t>Avoid</a:t>
            </a:r>
            <a:endParaRPr lang="en-US" dirty="0"/>
          </a:p>
        </p:txBody>
      </p:sp>
      <p:sp>
        <p:nvSpPr>
          <p:cNvPr id="4" name="Content Placeholder 3"/>
          <p:cNvSpPr>
            <a:spLocks noGrp="1"/>
          </p:cNvSpPr>
          <p:nvPr>
            <p:ph sz="quarter" idx="4"/>
          </p:nvPr>
        </p:nvSpPr>
        <p:spPr/>
        <p:txBody>
          <a:bodyPr/>
          <a:lstStyle/>
          <a:p>
            <a:r>
              <a:rPr lang="en-US" sz="2400" dirty="0" smtClean="0"/>
              <a:t>Lack of step-by-step</a:t>
            </a:r>
          </a:p>
          <a:p>
            <a:r>
              <a:rPr lang="en-US" dirty="0" smtClean="0"/>
              <a:t>Pacing too fast</a:t>
            </a:r>
          </a:p>
          <a:p>
            <a:endParaRPr lang="en-US" sz="2400" dirty="0" smtClean="0"/>
          </a:p>
          <a:p>
            <a:endParaRPr lang="en-US" sz="2400" dirty="0" smtClean="0"/>
          </a:p>
          <a:p>
            <a:endParaRPr lang="en-US" sz="2400" dirty="0"/>
          </a:p>
        </p:txBody>
      </p:sp>
    </p:spTree>
    <p:extLst>
      <p:ext uri="{BB962C8B-B14F-4D97-AF65-F5344CB8AC3E}">
        <p14:creationId xmlns:p14="http://schemas.microsoft.com/office/powerpoint/2010/main" val="2011772920"/>
      </p:ext>
    </p:extLst>
  </p:cSld>
  <p:clrMapOvr>
    <a:masterClrMapping/>
  </p:clrMapOvr>
  <p:timing>
    <p:tnLst>
      <p:par>
        <p:cTn id="1" dur="indefinite" restart="never" nodeType="tmRoot"/>
      </p:par>
    </p:tnLst>
  </p:timing>
</p:sld>
</file>

<file path=ppt/theme/theme1.xml><?xml version="1.0" encoding="utf-8"?>
<a:theme xmlns:a="http://schemas.openxmlformats.org/drawingml/2006/main" name="Glass design template">
  <a:themeElements>
    <a:clrScheme name="Glass design template 1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Glass design template">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Lucida Console" pitchFamily="49"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Lucida Console" pitchFamily="49" charset="0"/>
          </a:defRPr>
        </a:defPPr>
      </a:lstStyle>
    </a:lnDef>
  </a:objectDefaults>
  <a:extraClrSchemeLst>
    <a:extraClrScheme>
      <a:clrScheme name="Glass desig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lass design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lass design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lass design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lass design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lass design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lass design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lass design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lass design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lass design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lass design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lass design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Glass design template 1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874</Words>
  <Application>Microsoft Office PowerPoint</Application>
  <PresentationFormat>Custom</PresentationFormat>
  <Paragraphs>103</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ＭＳ Ｐゴシック</vt:lpstr>
      <vt:lpstr>Georgia</vt:lpstr>
      <vt:lpstr>Lucida Console</vt:lpstr>
      <vt:lpstr>Glass design template</vt:lpstr>
      <vt:lpstr>Jim Graham</vt:lpstr>
      <vt:lpstr>But who am I really?</vt:lpstr>
      <vt:lpstr>Who are you?</vt:lpstr>
      <vt:lpstr>From a Graduate</vt:lpstr>
      <vt:lpstr>Geospatial Programming</vt:lpstr>
      <vt:lpstr>Class Goals</vt:lpstr>
      <vt:lpstr>What else do you want to do?</vt:lpstr>
      <vt:lpstr>Class Materials</vt:lpstr>
      <vt:lpstr>What do you need from me?</vt:lpstr>
      <vt:lpstr>Professionalism</vt:lpstr>
      <vt:lpstr>Communication</vt:lpstr>
      <vt:lpstr>Emails</vt:lpstr>
      <vt:lpstr>To be successful</vt:lpstr>
      <vt:lpstr>Bottom Line</vt:lpstr>
      <vt:lpstr>The Class Website</vt:lpstr>
      <vt:lpstr>First lab</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2012-01-17T03:36:56Z</dcterms:created>
  <dcterms:modified xsi:type="dcterms:W3CDTF">2019-08-25T19:04:00Z</dcterms:modified>
</cp:coreProperties>
</file>